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regular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MontserratLight-italic.fntdata"/><Relationship Id="rId27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SemiBold-bold.fntdata"/><Relationship Id="rId14" Type="http://schemas.openxmlformats.org/officeDocument/2006/relationships/font" Target="fonts/MontserratSemiBold-regular.fntdata"/><Relationship Id="rId17" Type="http://schemas.openxmlformats.org/officeDocument/2006/relationships/font" Target="fonts/MontserratSemiBold-boldItalic.fntdata"/><Relationship Id="rId16" Type="http://schemas.openxmlformats.org/officeDocument/2006/relationships/font" Target="fonts/MontserratSemiBold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6d7e9140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6d7e9140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3ccb908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3ccb908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Junwoo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internal user testing found that there was just way too much in the onboarding section (eleven screens worth).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also started our approach with users having to log on a pre-determined path.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didn’t really go well in terms of user flow and use cases, respectively.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6d7e91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6d7e91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13ccb908f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13ccb908f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of the immediate changes we made after meeting with Noah was reducing amount of onboarding screens. (figured out what was necessary/not necessary)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 Noah’s suggestion, we flipped our user experience and started working on screens where users could log information first, then log their location.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13ccb908f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13ccb908f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13ccb908f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13ccb908f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6d7e914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6d7e914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Isadora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figma.com/proto/cEeevgfnm8tXuwsmvXRUXIH1/Saan-Ka-Papunta?node-id=676%3A4506&amp;scaling=scale-down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40550" y="-42450"/>
            <a:ext cx="9572400" cy="5256600"/>
          </a:xfrm>
          <a:prstGeom prst="rect">
            <a:avLst/>
          </a:prstGeom>
          <a:solidFill>
            <a:srgbClr val="02A4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Saan Ka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182142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Junwoo Cheong | Julie Choi | Ariana Daly | Isadora Krsek | Robert Managad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800">
              <a:solidFill>
                <a:srgbClr val="595959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899750" y="2763900"/>
            <a:ext cx="5344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Developing a user-centered data-collection experience for Metro Manilla commuters and researchers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4"/>
          <p:cNvCxnSpPr/>
          <p:nvPr/>
        </p:nvCxnSpPr>
        <p:spPr>
          <a:xfrm rot="10800000">
            <a:off x="1061175" y="2688500"/>
            <a:ext cx="716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3" name="Google Shape;63;p14"/>
          <p:cNvSpPr/>
          <p:nvPr/>
        </p:nvSpPr>
        <p:spPr>
          <a:xfrm>
            <a:off x="6620188" y="2455025"/>
            <a:ext cx="1648500" cy="530700"/>
          </a:xfrm>
          <a:prstGeom prst="roundRect">
            <a:avLst>
              <a:gd fmla="val 16667" name="adj"/>
            </a:avLst>
          </a:prstGeom>
          <a:solidFill>
            <a:srgbClr val="02A4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75313" y="2455025"/>
            <a:ext cx="1648500" cy="530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648688" y="2455025"/>
            <a:ext cx="1648500" cy="530700"/>
          </a:xfrm>
          <a:prstGeom prst="roundRect">
            <a:avLst>
              <a:gd fmla="val 16667" name="adj"/>
            </a:avLst>
          </a:prstGeom>
          <a:solidFill>
            <a:srgbClr val="C0E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99575" y="247077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Wireframe Iteration 1</a:t>
            </a:r>
            <a:br>
              <a:rPr b="1"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9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(lo-fi)</a:t>
            </a:r>
            <a:endParaRPr sz="9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589150" y="2470775"/>
            <a:ext cx="1710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Wireframe Iteration 3</a:t>
            </a:r>
            <a:br>
              <a:rPr b="1"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(hi-fi)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99575" y="324902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Onboarding too long</a:t>
            </a:r>
            <a:b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Confusing logging experience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617650" y="2470775"/>
            <a:ext cx="1710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Wireframe Iteration 2</a:t>
            </a:r>
            <a:br>
              <a:rPr b="1"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9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(mid-fi)</a:t>
            </a:r>
            <a:endParaRPr sz="9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015400" y="324902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Shortened onboarding</a:t>
            </a:r>
            <a:b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Revamped logging experience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944450" y="324902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visual design</a:t>
            </a:r>
            <a:b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Logging experience v3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" name="Google Shape;72;p14"/>
          <p:cNvCxnSpPr/>
          <p:nvPr/>
        </p:nvCxnSpPr>
        <p:spPr>
          <a:xfrm rot="10800000">
            <a:off x="3053625" y="2055800"/>
            <a:ext cx="0" cy="6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2179800" y="1657149"/>
            <a:ext cx="1710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Internal testing</a:t>
            </a:r>
            <a:b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Meeting w/ Noah</a:t>
            </a:r>
            <a:endParaRPr sz="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099075" y="1657149"/>
            <a:ext cx="1710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UX testing on transit</a:t>
            </a:r>
            <a:b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 Testing</a:t>
            </a:r>
            <a:endParaRPr sz="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75" name="Google Shape;75;p14"/>
          <p:cNvCxnSpPr/>
          <p:nvPr/>
        </p:nvCxnSpPr>
        <p:spPr>
          <a:xfrm rot="10800000">
            <a:off x="5940225" y="2055800"/>
            <a:ext cx="0" cy="6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419400"/>
            <a:ext cx="85206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Iteration process</a:t>
            </a:r>
            <a:b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Outline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304625" y="502326"/>
            <a:ext cx="0" cy="299100"/>
          </a:xfrm>
          <a:prstGeom prst="straightConnector1">
            <a:avLst/>
          </a:prstGeom>
          <a:noFill/>
          <a:ln cap="flat" cmpd="sng" w="19050">
            <a:solidFill>
              <a:srgbClr val="02A4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/>
          <p:nvPr/>
        </p:nvSpPr>
        <p:spPr>
          <a:xfrm>
            <a:off x="7400425" y="2051750"/>
            <a:ext cx="374950" cy="325450"/>
          </a:xfrm>
          <a:custGeom>
            <a:rect b="b" l="l" r="r" t="t"/>
            <a:pathLst>
              <a:path extrusionOk="0" h="13018" w="14998">
                <a:moveTo>
                  <a:pt x="14998" y="0"/>
                </a:moveTo>
                <a:cubicBezTo>
                  <a:pt x="12923" y="519"/>
                  <a:pt x="5047" y="943"/>
                  <a:pt x="2547" y="3113"/>
                </a:cubicBezTo>
                <a:cubicBezTo>
                  <a:pt x="47" y="5283"/>
                  <a:pt x="425" y="11367"/>
                  <a:pt x="0" y="13018"/>
                </a:cubicBezTo>
              </a:path>
            </a:pathLst>
          </a:custGeom>
          <a:noFill/>
          <a:ln cap="flat" cmpd="sng" w="19050">
            <a:solidFill>
              <a:srgbClr val="02A4A0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9" name="Google Shape;79;p14"/>
          <p:cNvSpPr txBox="1"/>
          <p:nvPr/>
        </p:nvSpPr>
        <p:spPr>
          <a:xfrm>
            <a:off x="7501100" y="1897700"/>
            <a:ext cx="1581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02A4A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We’re on this stage!</a:t>
            </a:r>
            <a:endParaRPr sz="700">
              <a:solidFill>
                <a:srgbClr val="02A4A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562375" y="3402926"/>
            <a:ext cx="37989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Very long onboarding process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Focused on route/commute scheduling, so we had people inputting a lot of extra info.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19400"/>
            <a:ext cx="85206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Wireframe iteration 1</a:t>
            </a:r>
            <a:b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Lo-fi development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304625" y="502326"/>
            <a:ext cx="0" cy="299100"/>
          </a:xfrm>
          <a:prstGeom prst="straightConnector1">
            <a:avLst/>
          </a:prstGeom>
          <a:noFill/>
          <a:ln cap="flat" cmpd="sng" w="19050">
            <a:solidFill>
              <a:srgbClr val="02A4A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11575" l="0" r="0" t="52250"/>
          <a:stretch/>
        </p:blipFill>
        <p:spPr>
          <a:xfrm>
            <a:off x="410337" y="1656650"/>
            <a:ext cx="4372325" cy="115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540000" dist="28575">
              <a:srgbClr val="000000">
                <a:alpha val="38000"/>
              </a:srgbClr>
            </a:outerShdw>
          </a:effectLst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501" y="964125"/>
            <a:ext cx="1250701" cy="2343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4867326" y="3402926"/>
            <a:ext cx="37143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Route-based logging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Users had to be somewhere on their route from home to work to start a documentation.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7576" y="964125"/>
            <a:ext cx="1215157" cy="2343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91" name="Google Shape;91;p15"/>
          <p:cNvCxnSpPr/>
          <p:nvPr/>
        </p:nvCxnSpPr>
        <p:spPr>
          <a:xfrm>
            <a:off x="693350" y="1494450"/>
            <a:ext cx="3792300" cy="0"/>
          </a:xfrm>
          <a:prstGeom prst="straightConnector1">
            <a:avLst/>
          </a:prstGeom>
          <a:noFill/>
          <a:ln cap="flat" cmpd="sng" w="19050">
            <a:solidFill>
              <a:srgbClr val="02A4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2" name="Google Shape;92;p15"/>
          <p:cNvSpPr txBox="1"/>
          <p:nvPr/>
        </p:nvSpPr>
        <p:spPr>
          <a:xfrm>
            <a:off x="1798700" y="1205450"/>
            <a:ext cx="1581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02A4A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 screens</a:t>
            </a:r>
            <a:endParaRPr sz="700">
              <a:solidFill>
                <a:srgbClr val="02A4A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633000" y="1152475"/>
            <a:ext cx="512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Post mid review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Feedback session on iteration 1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Some additional features 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Researcher end UX/UI development-- desktop view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Discussed user flow for logging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Users should reach the camera view sooner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Location of photos is essential, but users should be able to skip other parts of the survey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Not all users will have data while on the road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293976"/>
            <a:ext cx="3227500" cy="34164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19400"/>
            <a:ext cx="85206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Checking in with Noah Theriault</a:t>
            </a:r>
            <a:b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Plus internal user testing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>
            <a:off x="304625" y="502326"/>
            <a:ext cx="0" cy="299100"/>
          </a:xfrm>
          <a:prstGeom prst="straightConnector1">
            <a:avLst/>
          </a:prstGeom>
          <a:noFill/>
          <a:ln cap="flat" cmpd="sng" w="19050">
            <a:solidFill>
              <a:srgbClr val="02A4A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502238" y="3402926"/>
            <a:ext cx="37989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Shortened onboarding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Reduced experience down to just five screens, focusing on key locations.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19400"/>
            <a:ext cx="85206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Wireframe iteration 2</a:t>
            </a:r>
            <a:b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Mid</a:t>
            </a: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-fi development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>
            <a:off x="304625" y="502326"/>
            <a:ext cx="0" cy="299100"/>
          </a:xfrm>
          <a:prstGeom prst="straightConnector1">
            <a:avLst/>
          </a:prstGeom>
          <a:noFill/>
          <a:ln cap="flat" cmpd="sng" w="19050">
            <a:solidFill>
              <a:srgbClr val="02A4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4927463" y="3402926"/>
            <a:ext cx="37143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Revamped logging experience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Experience now focused on logging immediately, rather than first selecting a location. 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75" y="1492587"/>
            <a:ext cx="4191626" cy="150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10" name="Google Shape;110;p17"/>
          <p:cNvGrpSpPr/>
          <p:nvPr/>
        </p:nvGrpSpPr>
        <p:grpSpPr>
          <a:xfrm>
            <a:off x="6049610" y="502349"/>
            <a:ext cx="1445403" cy="2707809"/>
            <a:chOff x="6312787" y="712301"/>
            <a:chExt cx="1333275" cy="2497748"/>
          </a:xfrm>
        </p:grpSpPr>
        <p:pic>
          <p:nvPicPr>
            <p:cNvPr id="111" name="Google Shape;11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2787" y="712301"/>
              <a:ext cx="1333275" cy="24977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12" name="Google Shape;11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75502" y="1061217"/>
              <a:ext cx="1026088" cy="179829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3" name="Google Shape;113;p17"/>
          <p:cNvCxnSpPr/>
          <p:nvPr/>
        </p:nvCxnSpPr>
        <p:spPr>
          <a:xfrm>
            <a:off x="617150" y="1411175"/>
            <a:ext cx="3792300" cy="0"/>
          </a:xfrm>
          <a:prstGeom prst="straightConnector1">
            <a:avLst/>
          </a:prstGeom>
          <a:noFill/>
          <a:ln cap="flat" cmpd="sng" w="19050">
            <a:solidFill>
              <a:srgbClr val="02A4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 txBox="1"/>
          <p:nvPr/>
        </p:nvSpPr>
        <p:spPr>
          <a:xfrm>
            <a:off x="1722500" y="1122175"/>
            <a:ext cx="1581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02A4A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r>
              <a:rPr lang="en" sz="700">
                <a:solidFill>
                  <a:srgbClr val="02A4A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screens</a:t>
            </a:r>
            <a:endParaRPr sz="700">
              <a:solidFill>
                <a:srgbClr val="02A4A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633000" y="1152475"/>
            <a:ext cx="512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Tested by several college students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Asked to perform specific tasks.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Areas to improve: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Montserrat Light"/>
              <a:buChar char="-"/>
            </a:pP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Fluidity in screens transitions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-"/>
            </a:pP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Better use of GeoTag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-"/>
            </a:pP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Unified home screen with Emotion map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19400"/>
            <a:ext cx="85206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 testing</a:t>
            </a:r>
            <a:b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Observing inputs, confusion, and successes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>
            <a:off x="304625" y="502326"/>
            <a:ext cx="0" cy="299100"/>
          </a:xfrm>
          <a:prstGeom prst="straightConnector1">
            <a:avLst/>
          </a:prstGeom>
          <a:noFill/>
          <a:ln cap="flat" cmpd="sng" w="19050">
            <a:solidFill>
              <a:srgbClr val="02A4A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6" y="1245073"/>
            <a:ext cx="3111344" cy="17501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3" y="3175990"/>
            <a:ext cx="3111344" cy="17501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19400"/>
            <a:ext cx="85206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Wireframe iteration 3</a:t>
            </a:r>
            <a:b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Hi-fi development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304625" y="502326"/>
            <a:ext cx="0" cy="299100"/>
          </a:xfrm>
          <a:prstGeom prst="straightConnector1">
            <a:avLst/>
          </a:prstGeom>
          <a:noFill/>
          <a:ln cap="flat" cmpd="sng" w="19050">
            <a:solidFill>
              <a:srgbClr val="02A4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502237" y="3402926"/>
            <a:ext cx="37989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Integration of visual design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Currently integrating color, typography, and iconography into user experience.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927463" y="3402926"/>
            <a:ext cx="37143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Logging Experience V3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Fleshing out the “log-first, select a location after” approach using pins and markers.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32" name="Google Shape;132;p19"/>
          <p:cNvGrpSpPr/>
          <p:nvPr/>
        </p:nvGrpSpPr>
        <p:grpSpPr>
          <a:xfrm>
            <a:off x="5448283" y="688676"/>
            <a:ext cx="1409272" cy="2639620"/>
            <a:chOff x="6312787" y="712301"/>
            <a:chExt cx="1333275" cy="2497748"/>
          </a:xfrm>
        </p:grpSpPr>
        <p:pic>
          <p:nvPicPr>
            <p:cNvPr id="133" name="Google Shape;13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12787" y="712301"/>
              <a:ext cx="1333275" cy="24977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34" name="Google Shape;13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75502" y="1061217"/>
              <a:ext cx="1026088" cy="1798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9"/>
          <p:cNvSpPr/>
          <p:nvPr/>
        </p:nvSpPr>
        <p:spPr>
          <a:xfrm>
            <a:off x="650900" y="1312603"/>
            <a:ext cx="3714300" cy="2015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300" y="2242775"/>
            <a:ext cx="1233250" cy="9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591" y="1387296"/>
            <a:ext cx="2189526" cy="184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7367" y="1007329"/>
            <a:ext cx="1087700" cy="1944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9"/>
          <p:cNvGrpSpPr/>
          <p:nvPr/>
        </p:nvGrpSpPr>
        <p:grpSpPr>
          <a:xfrm>
            <a:off x="6895611" y="688676"/>
            <a:ext cx="1409272" cy="2639620"/>
            <a:chOff x="6312787" y="712301"/>
            <a:chExt cx="1333275" cy="2497748"/>
          </a:xfrm>
        </p:grpSpPr>
        <p:pic>
          <p:nvPicPr>
            <p:cNvPr id="140" name="Google Shape;14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12787" y="712301"/>
              <a:ext cx="1333275" cy="24977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41" name="Google Shape;14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75502" y="1061217"/>
              <a:ext cx="1026088" cy="17982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3635" y="1017612"/>
            <a:ext cx="1087700" cy="193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11700" y="1401238"/>
            <a:ext cx="490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https://www.figma.com/proto/cEeevgfnm8tXuwsmvXRUXIH1/Saan-Ka-Papunta?node-id=676%3A4506&amp;scaling=scale-down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48" name="Google Shape;148;p20"/>
          <p:cNvGrpSpPr/>
          <p:nvPr/>
        </p:nvGrpSpPr>
        <p:grpSpPr>
          <a:xfrm>
            <a:off x="5964376" y="722093"/>
            <a:ext cx="2256813" cy="3960954"/>
            <a:chOff x="4736250" y="1400225"/>
            <a:chExt cx="1718822" cy="3220026"/>
          </a:xfrm>
        </p:grpSpPr>
        <p:pic>
          <p:nvPicPr>
            <p:cNvPr id="149" name="Google Shape;14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36250" y="1400225"/>
              <a:ext cx="1718822" cy="3220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57400" y="1853150"/>
              <a:ext cx="1303750" cy="2318976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51" name="Google Shape;151;p20"/>
          <p:cNvSpPr txBox="1"/>
          <p:nvPr>
            <p:ph type="title"/>
          </p:nvPr>
        </p:nvSpPr>
        <p:spPr>
          <a:xfrm>
            <a:off x="311700" y="419400"/>
            <a:ext cx="85206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Final Prototype</a:t>
            </a:r>
            <a:b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Mini Demo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52" name="Google Shape;152;p20"/>
          <p:cNvCxnSpPr/>
          <p:nvPr/>
        </p:nvCxnSpPr>
        <p:spPr>
          <a:xfrm>
            <a:off x="304625" y="502326"/>
            <a:ext cx="0" cy="299100"/>
          </a:xfrm>
          <a:prstGeom prst="straightConnector1">
            <a:avLst/>
          </a:prstGeom>
          <a:noFill/>
          <a:ln cap="flat" cmpd="sng" w="19050">
            <a:solidFill>
              <a:srgbClr val="02A4A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